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82" r:id="rId2"/>
    <p:sldMasterId id="2147483696" r:id="rId3"/>
    <p:sldMasterId id="2147483736" r:id="rId4"/>
  </p:sldMasterIdLst>
  <p:notesMasterIdLst>
    <p:notesMasterId r:id="rId21"/>
  </p:notesMasterIdLst>
  <p:handoutMasterIdLst>
    <p:handoutMasterId r:id="rId22"/>
  </p:handoutMasterIdLst>
  <p:sldIdLst>
    <p:sldId id="257" r:id="rId5"/>
    <p:sldId id="738" r:id="rId6"/>
    <p:sldId id="737" r:id="rId7"/>
    <p:sldId id="730" r:id="rId8"/>
    <p:sldId id="733" r:id="rId9"/>
    <p:sldId id="734" r:id="rId10"/>
    <p:sldId id="732" r:id="rId11"/>
    <p:sldId id="739" r:id="rId12"/>
    <p:sldId id="719" r:id="rId13"/>
    <p:sldId id="720" r:id="rId14"/>
    <p:sldId id="721" r:id="rId15"/>
    <p:sldId id="722" r:id="rId16"/>
    <p:sldId id="723" r:id="rId17"/>
    <p:sldId id="724" r:id="rId18"/>
    <p:sldId id="725" r:id="rId19"/>
    <p:sldId id="736" r:id="rId20"/>
  </p:sldIdLst>
  <p:sldSz cx="9144000" cy="6858000" type="screen4x3"/>
  <p:notesSz cx="70104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DB4E3"/>
    <a:srgbClr val="EAB200"/>
    <a:srgbClr val="FFFF00"/>
    <a:srgbClr val="CCCCFF"/>
    <a:srgbClr val="FFFF66"/>
    <a:srgbClr val="CCEC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73" autoAdjust="0"/>
    <p:restoredTop sz="93989" autoAdjust="0"/>
  </p:normalViewPr>
  <p:slideViewPr>
    <p:cSldViewPr>
      <p:cViewPr>
        <p:scale>
          <a:sx n="84" d="100"/>
          <a:sy n="84" d="100"/>
        </p:scale>
        <p:origin x="-2394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810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92810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8" tIns="46434" rIns="92868" bIns="4643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pPr>
              <a:defRPr/>
            </a:pPr>
            <a:fld id="{DD9CDE58-282B-41EE-8544-FB85E7B53E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t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t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706438"/>
            <a:ext cx="4694237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62463"/>
            <a:ext cx="5600700" cy="4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810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b" anchorCtr="0" compatLnSpc="1">
            <a:prstTxWarp prst="textNoShape">
              <a:avLst/>
            </a:prstTxWarp>
          </a:bodyPr>
          <a:lstStyle>
            <a:lvl1pPr defTabSz="941388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92810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2" tIns="47043" rIns="94082" bIns="47043" numCol="1" anchor="b" anchorCtr="0" compatLnSpc="1">
            <a:prstTxWarp prst="textNoShape">
              <a:avLst/>
            </a:prstTxWarp>
          </a:bodyPr>
          <a:lstStyle>
            <a:lvl1pPr algn="r" defTabSz="941388" eaLnBrk="1" hangingPunct="1">
              <a:defRPr sz="1200"/>
            </a:lvl1pPr>
          </a:lstStyle>
          <a:p>
            <a:pPr>
              <a:defRPr/>
            </a:pPr>
            <a:fld id="{21B21F3B-1523-4F60-8316-50BBDBB229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AF1E7-76FB-4E17-B26A-E4295A44F716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14375"/>
            <a:ext cx="4676775" cy="3508375"/>
          </a:xfrm>
          <a:ln w="12700" cap="flat">
            <a:solidFill>
              <a:schemeClr val="tx1"/>
            </a:solidFill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62463"/>
            <a:ext cx="5138737" cy="4224337"/>
          </a:xfrm>
          <a:noFill/>
          <a:ln/>
        </p:spPr>
        <p:txBody>
          <a:bodyPr lIns="128359" tIns="62533" rIns="128359" bIns="62533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2D93B-BDD3-484D-93E4-32FA9F9F268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2D93B-BDD3-484D-93E4-32FA9F9F268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2D93B-BDD3-484D-93E4-32FA9F9F268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A298848-A027-430D-9443-EF53FB0D8F3A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2D93B-BDD3-484D-93E4-32FA9F9F268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2D93B-BDD3-484D-93E4-32FA9F9F268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2D93B-BDD3-484D-93E4-32FA9F9F26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2D93B-BDD3-484D-93E4-32FA9F9F268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AF2D93B-BDD3-484D-93E4-32FA9F9F268A}" type="slidenum">
              <a:rPr lang="en-US">
                <a:solidFill>
                  <a:prstClr val="black"/>
                </a:solidFill>
                <a:latin typeface="Arial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879" eaLnBrk="0" hangingPunct="0"/>
            <a:fld id="{7A3341E0-1DEC-4AEF-91F6-0797804A36E1}" type="slidenum">
              <a:rPr lang="en-US">
                <a:solidFill>
                  <a:prstClr val="black"/>
                </a:solidFill>
                <a:latin typeface="Arial" pitchFamily="34" charset="0"/>
              </a:rPr>
              <a:pPr defTabSz="918879" eaLnBrk="0" hangingPunct="0"/>
              <a:t>5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879" eaLnBrk="0" hangingPunct="0"/>
            <a:fld id="{A5BE4ADE-CC98-461E-BC17-37A607C35AF0}" type="slidenum">
              <a:rPr lang="en-US">
                <a:solidFill>
                  <a:prstClr val="black"/>
                </a:solidFill>
                <a:latin typeface="Arial" pitchFamily="34" charset="0"/>
              </a:rPr>
              <a:pPr defTabSz="918879" eaLnBrk="0" hangingPunct="0"/>
              <a:t>6</a:t>
            </a:fld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2D93B-BDD3-484D-93E4-32FA9F9F26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2D93B-BDD3-484D-93E4-32FA9F9F26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F2D93B-BDD3-484D-93E4-32FA9F9F268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9906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6957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9906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6957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9906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6957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22479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5913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9906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695700"/>
            <a:ext cx="40386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90600"/>
            <a:ext cx="8229600" cy="5257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pic>
        <p:nvPicPr>
          <p:cNvPr id="1030" name="Picture 12" descr="JSA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82000" y="6516688"/>
            <a:ext cx="5064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3" descr="New JLab Logo wo word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6475413"/>
            <a:ext cx="152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5" descr="final_do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24800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267200" y="65048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0DD6C0-B9ED-4D7F-B78E-B546513C6009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3048000" y="6477000"/>
            <a:ext cx="298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Arial Narrow" pitchFamily="34" charset="0"/>
              </a:rPr>
              <a:t>Thomas Jefferson National Accelerator Facility</a:t>
            </a: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2054" name="Picture 12" descr="JSA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82000" y="6516688"/>
            <a:ext cx="5064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3" descr="New JLab Logo wo word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6475413"/>
            <a:ext cx="152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2971800" y="6643688"/>
            <a:ext cx="3130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800" i="1" dirty="0" smtClean="0">
                <a:latin typeface="Times New Roman" pitchFamily="18" charset="0"/>
              </a:rPr>
              <a:t>Users Group Annual</a:t>
            </a:r>
            <a:r>
              <a:rPr lang="en-US" sz="800" i="1" baseline="0" dirty="0" smtClean="0">
                <a:latin typeface="Times New Roman" pitchFamily="18" charset="0"/>
              </a:rPr>
              <a:t> Meeting CWL – 6-16-08   </a:t>
            </a:r>
            <a:r>
              <a:rPr lang="en-US" sz="1000" i="1" dirty="0" smtClean="0">
                <a:latin typeface="Times New Roman" pitchFamily="18" charset="0"/>
              </a:rPr>
              <a:t>Page </a:t>
            </a:r>
            <a:fld id="{0E6636EA-A839-46BA-9A25-679B41194BB9}" type="slidenum">
              <a:rPr lang="en-US" sz="1000" i="1">
                <a:latin typeface="Times New Roman" pitchFamily="18" charset="0"/>
              </a:rPr>
              <a:pPr algn="ctr"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i="1" dirty="0">
              <a:latin typeface="Times New Roman" pitchFamily="18" charset="0"/>
            </a:endParaRPr>
          </a:p>
        </p:txBody>
      </p:sp>
      <p:pic>
        <p:nvPicPr>
          <p:cNvPr id="2057" name="Picture 15" descr="final_do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24800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3048000" y="6477000"/>
            <a:ext cx="298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 b="1" dirty="0">
                <a:latin typeface="Arial Narrow" pitchFamily="34" charset="0"/>
              </a:rPr>
              <a:t>Thomas Jefferson National Accelerator Facility</a:t>
            </a: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pic>
        <p:nvPicPr>
          <p:cNvPr id="3078" name="Picture 12" descr="JSA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82000" y="6516688"/>
            <a:ext cx="5064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3" descr="New JLab Logo wo word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6475413"/>
            <a:ext cx="152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2971800" y="6643688"/>
            <a:ext cx="3130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800" i="1" dirty="0" smtClean="0">
                <a:latin typeface="Times New Roman" pitchFamily="18" charset="0"/>
              </a:rPr>
              <a:t>Users</a:t>
            </a:r>
            <a:r>
              <a:rPr lang="en-US" sz="800" i="1" baseline="0" dirty="0" smtClean="0">
                <a:latin typeface="Times New Roman" pitchFamily="18" charset="0"/>
              </a:rPr>
              <a:t> Group Annual Meeting CWL   6-16-08   </a:t>
            </a:r>
            <a:r>
              <a:rPr lang="en-US" sz="1000" i="1" dirty="0" smtClean="0">
                <a:latin typeface="Times New Roman" pitchFamily="18" charset="0"/>
              </a:rPr>
              <a:t>Page </a:t>
            </a:r>
            <a:fld id="{57BAA42F-DC4C-454C-BAB4-661EA5C5DA4A}" type="slidenum">
              <a:rPr lang="en-US" sz="1000" i="1">
                <a:latin typeface="Times New Roman" pitchFamily="18" charset="0"/>
              </a:rPr>
              <a:pPr algn="ct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i="1" dirty="0">
              <a:latin typeface="Times New Roman" pitchFamily="18" charset="0"/>
            </a:endParaRPr>
          </a:p>
        </p:txBody>
      </p:sp>
      <p:pic>
        <p:nvPicPr>
          <p:cNvPr id="3081" name="Picture 15" descr="final_do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24800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3048000" y="6477000"/>
            <a:ext cx="2982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latin typeface="Arial Narrow" pitchFamily="34" charset="0"/>
              </a:rPr>
              <a:t>Thomas Jefferson National Accelerator Facility</a:t>
            </a:r>
          </a:p>
        </p:txBody>
      </p:sp>
      <p:sp>
        <p:nvSpPr>
          <p:cNvPr id="125962" name="Line 10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6350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4102" name="Picture 12" descr="JSA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82000" y="6516688"/>
            <a:ext cx="50641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3" descr="New JLab Logo wo word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2400" y="6475413"/>
            <a:ext cx="15240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2971800" y="6643688"/>
            <a:ext cx="3130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" i="1" dirty="0" smtClean="0">
                <a:latin typeface="Times New Roman" pitchFamily="18" charset="0"/>
              </a:rPr>
              <a:t>Users</a:t>
            </a:r>
            <a:r>
              <a:rPr lang="en-US" sz="800" i="1" baseline="0" dirty="0" smtClean="0">
                <a:latin typeface="Times New Roman" pitchFamily="18" charset="0"/>
              </a:rPr>
              <a:t> Group Annual Meeting CWL   6-16-08   </a:t>
            </a:r>
            <a:r>
              <a:rPr lang="en-US" sz="1000" i="1" dirty="0" smtClean="0">
                <a:latin typeface="Times New Roman" pitchFamily="18" charset="0"/>
              </a:rPr>
              <a:t>Page </a:t>
            </a:r>
            <a:fld id="{ABC79DC2-B40A-4232-A806-CC59D19E5FC0}" type="slidenum">
              <a:rPr lang="en-US" sz="1000" i="1">
                <a:latin typeface="Times New Roman" pitchFamily="18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i="1" dirty="0">
              <a:latin typeface="Times New Roman" pitchFamily="18" charset="0"/>
            </a:endParaRPr>
          </a:p>
        </p:txBody>
      </p:sp>
      <p:pic>
        <p:nvPicPr>
          <p:cNvPr id="4105" name="Picture 15" descr="final_doe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24800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1000" y="4648200"/>
            <a:ext cx="8116888" cy="1006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57200" y="4800600"/>
            <a:ext cx="81153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rgbClr val="FF3300"/>
                </a:solidFill>
              </a:rPr>
              <a:t>June 8, </a:t>
            </a:r>
            <a:r>
              <a:rPr lang="en-US" sz="2800" b="1" dirty="0">
                <a:solidFill>
                  <a:srgbClr val="FF3300"/>
                </a:solidFill>
              </a:rPr>
              <a:t>2008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1752600"/>
            <a:ext cx="8991600" cy="1690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eaLnBrk="0" hangingPunct="0"/>
            <a:r>
              <a:rPr lang="en-US" sz="3600" b="1" dirty="0" smtClean="0"/>
              <a:t>Users Group Annual Meeting</a:t>
            </a:r>
            <a:endParaRPr lang="en-US" sz="3600" b="1" dirty="0"/>
          </a:p>
          <a:p>
            <a:pPr algn="ctr" eaLnBrk="0" hangingPunct="0"/>
            <a:endParaRPr lang="en-US" sz="3600" b="1" dirty="0"/>
          </a:p>
          <a:p>
            <a:pPr algn="ctr" eaLnBrk="0" hangingPunct="0"/>
            <a:r>
              <a:rPr lang="en-US" sz="3200" b="1" dirty="0" smtClean="0"/>
              <a:t>Hugh Montgomery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Major Activity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GeV Upgrade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400" y="1295400"/>
            <a:ext cx="2626200" cy="225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056477"/>
          <a:ext cx="8763000" cy="52681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63000"/>
              </a:tblGrid>
              <a:tr h="45140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Exciting new scientific opportunities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j-lt"/>
                          <a:cs typeface="Arial" pitchFamily="34" charset="0"/>
                        </a:rPr>
                        <a:t>–</a:t>
                      </a:r>
                      <a:r>
                        <a:rPr lang="en-US" sz="2000" b="1" baseline="0" dirty="0" smtClean="0">
                          <a:latin typeface="+mj-lt"/>
                        </a:rPr>
                        <a:t> </a:t>
                      </a:r>
                      <a:r>
                        <a:rPr lang="en-US" sz="2000" b="1" baseline="0" dirty="0" smtClean="0"/>
                        <a:t>continue world leadership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4816715">
                <a:tc>
                  <a:txBody>
                    <a:bodyPr/>
                    <a:lstStyle/>
                    <a:p>
                      <a:pPr marL="228600" indent="-228600">
                        <a:buFont typeface="Arial" pitchFamily="34" charset="0"/>
                        <a:buNone/>
                      </a:pPr>
                      <a:endParaRPr lang="en-US" sz="17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Discover the spectrum and properties of </a:t>
                      </a:r>
                      <a:b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exotic mesons in mass range 1.5-2.6 GeV in order</a:t>
                      </a:r>
                      <a:b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to explore the physical origins of quark confinement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endParaRPr lang="en-US" sz="20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Define the spin and flavor structure of the </a:t>
                      </a:r>
                      <a:b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nucleon in the valence region, hence </a:t>
                      </a:r>
                      <a:b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test theories of di-quarks, pQCD….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endParaRPr lang="en-US" sz="20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Determine the orbital angular momentum carried by up and down quarks and explore potential of Generalized Parton Distributions for tomographic imaging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endParaRPr lang="en-US" sz="20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Exploit the unique capabilities of CEBAF at 12 </a:t>
                      </a:r>
                      <a:r>
                        <a:rPr lang="en-US" sz="17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to explore the structure of nuclei at the level of quarks and gluons – understand the EMC effect</a:t>
                      </a: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endParaRPr lang="en-US" sz="20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indent="-228600">
                        <a:buFont typeface="Arial" pitchFamily="34" charset="0"/>
                        <a:buChar char="•"/>
                      </a:pPr>
                      <a: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Probe potential new physics (beyond the Standard Model) through precise test of evolution of sin</a:t>
                      </a:r>
                      <a:r>
                        <a:rPr lang="en-US" sz="1700" b="0" baseline="30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θ</a:t>
                      </a:r>
                      <a:r>
                        <a:rPr lang="en-US" sz="1700" b="0" baseline="-25000" dirty="0" smtClean="0"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en-US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from Z-pole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00200"/>
            <a:ext cx="2626200" cy="225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Major Activity  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GeV Upgrade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4400" y="1295400"/>
            <a:ext cx="2626200" cy="225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980276"/>
          <a:ext cx="8991600" cy="53443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91600"/>
              </a:tblGrid>
              <a:tr h="45537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</a:t>
                      </a:r>
                      <a:r>
                        <a:rPr lang="en-US" sz="2000" b="1" dirty="0" smtClean="0"/>
                        <a:t>Project execution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proceeding apace</a:t>
                      </a:r>
                      <a:endParaRPr lang="en-US" b="1" dirty="0"/>
                    </a:p>
                  </a:txBody>
                  <a:tcPr anchor="ctr"/>
                </a:tc>
              </a:tr>
              <a:tr h="4888945">
                <a:tc>
                  <a:txBody>
                    <a:bodyPr/>
                    <a:lstStyle/>
                    <a:p>
                      <a:pPr marL="231775" indent="-231775">
                        <a:buFont typeface="Arial" pitchFamily="34" charset="0"/>
                        <a:buChar char="•"/>
                      </a:pPr>
                      <a:endParaRPr lang="en-US" sz="8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Total Project Cost $310M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endParaRPr lang="en-US" sz="16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Upgrade accelerator and infrastructure to allow delivery of 11 </a:t>
                      </a:r>
                      <a:r>
                        <a:rPr lang="en-US" sz="16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GeV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231775" indent="-231775">
                        <a:buFont typeface="Arial" pitchFamily="34" charset="0"/>
                        <a:buNone/>
                      </a:pP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   to three existing experimental halls and 12 GeV to a new hall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endParaRPr lang="en-US" sz="16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Construct new hall and completely new, large scale experiment (GlueX)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endParaRPr lang="en-US" sz="16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Upgrade equipment in other halls to permit exploitation of new</a:t>
                      </a:r>
                    </a:p>
                    <a:p>
                      <a:pPr marL="231775" indent="-231775">
                        <a:buFont typeface="Arial" pitchFamily="34" charset="0"/>
                        <a:buNone/>
                      </a:pP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   energy range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endParaRPr lang="en-US" sz="16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CD3, ready for construction, granted in September 2008, construction initiated in October 2008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endParaRPr lang="en-US" sz="16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FY2009 funding $28M, ARRA advancement of funding in 2009 of $65M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endParaRPr lang="en-US" sz="16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Initial large procurements have already been awarded, including two large civil packages for the Central Helium Liquefier extension and for the Hall D construction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endParaRPr lang="en-US" sz="1600" b="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</a:pP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Accelerator shutdowns 6 months in 2011 and 12 months in 2012, commissioning starts in 2013,   CD4 in 2015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12GeVgraphi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731064"/>
            <a:ext cx="2286000" cy="2231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Major Activity: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ELectron Ion Collider Physics (ELIC)</a:t>
            </a:r>
            <a:endParaRPr lang="en-US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990601"/>
          <a:ext cx="8839200" cy="533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39200"/>
              </a:tblGrid>
              <a:tr h="52401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Further extension of electron – nucleus scattering physics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4809989">
                <a:tc>
                  <a:txBody>
                    <a:bodyPr/>
                    <a:lstStyle/>
                    <a:p>
                      <a:pPr marL="344488" marR="0" lvl="0" indent="-344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4488" marR="0" lvl="0" indent="-344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Define the gluonic and quark spin-flavor structure of the nucleon sea – as 12 GeV will have done for the valence region</a:t>
                      </a:r>
                    </a:p>
                    <a:p>
                      <a:pPr marL="344488" marR="0" lvl="0" indent="-344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4488" marR="0" lvl="0" indent="-344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Explore the nature of the very high density, universal gluon field at small Bjorken x</a:t>
                      </a:r>
                    </a:p>
                    <a:p>
                      <a:pPr marL="344488" marR="0" lvl="0" indent="-344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4488" marR="0" lvl="0" indent="-344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Common effort to refine the science driving the plans for the facility with BNL, proponents of the CERN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LHeC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and an international user community </a:t>
                      </a:r>
                    </a:p>
                    <a:p>
                      <a:pPr marL="344488" marR="0" lvl="0" indent="-344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4488" marR="0" lvl="0" indent="-344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International efforts (OECD GSF Report/IUPAP WG.9) concerning funding mechanism</a:t>
                      </a:r>
                    </a:p>
                    <a:p>
                      <a:pPr marL="344488" marR="0" lvl="0" indent="-344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4488" marR="0" lvl="0" indent="-344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ELIC design concept promises two orders of magnitude higher luminosity than eRHIC and LHeC designs</a:t>
                      </a:r>
                    </a:p>
                    <a:p>
                      <a:pPr marL="344488" marR="0" lvl="0" indent="-344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4488" marR="0" lvl="0" indent="-3444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R&amp;D is essential if this is to be a truly world-leading facility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Major Activity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Superconducting RF Technology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126447"/>
          <a:ext cx="8991600" cy="51981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91600"/>
              </a:tblGrid>
              <a:tr h="42803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World leading center for accelerator</a:t>
                      </a:r>
                      <a:r>
                        <a:rPr lang="en-US" sz="2000" b="1" baseline="0" dirty="0" smtClean="0"/>
                        <a:t> technology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4677366">
                <a:tc>
                  <a:txBody>
                    <a:bodyPr/>
                    <a:lstStyle/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Current activities include:</a:t>
                      </a:r>
                    </a:p>
                    <a:p>
                      <a:pPr marL="569913" marR="0" lvl="1" indent="-336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Building upgrade </a:t>
                      </a:r>
                      <a:r>
                        <a:rPr kumimoji="0" lang="en-US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cryounits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for CEBAF@12 </a:t>
                      </a:r>
                      <a:r>
                        <a:rPr kumimoji="0" lang="en-US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GeV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(with 3 times the original CEBAF </a:t>
                      </a:r>
                      <a:r>
                        <a:rPr kumimoji="0" lang="en-US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cryomodule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performance)</a:t>
                      </a:r>
                    </a:p>
                    <a:p>
                      <a:pPr marL="569913" marR="0" lvl="1" indent="-336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Refurbishing existing CEBAF </a:t>
                      </a:r>
                      <a:r>
                        <a:rPr kumimoji="0" lang="en-US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cryomodules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for improved performance</a:t>
                      </a:r>
                    </a:p>
                    <a:p>
                      <a:pPr marL="569913" marR="0" lvl="1" indent="-336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Carrying out R&amp;D aimed at reaching fundamental limits of SRF performance (e.g., large grain/ single crystal </a:t>
                      </a:r>
                      <a:r>
                        <a:rPr kumimoji="0" lang="en-US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Nb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)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69913" marR="0" lvl="1" indent="-336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Leading the ILC global 9-cell high-gradient cavity processing program (a </a:t>
                      </a:r>
                      <a:r>
                        <a:rPr kumimoji="0" lang="en-US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Jlab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physicist is the new Group Leader)</a:t>
                      </a:r>
                    </a:p>
                    <a:p>
                      <a:pPr marL="2974975" marR="0" lvl="6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Our aim is to continue as SRF center of expertise for the Office of Science</a:t>
                      </a:r>
                      <a:endParaRPr kumimoji="0" lang="en-US" sz="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marR="0" lvl="1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are collaborating with every project in DOE 20 year plan that needs SRF, including FRIB, SNS-PUP, Project X, and the 4</a:t>
                      </a:r>
                      <a:r>
                        <a:rPr kumimoji="0" lang="en-US" sz="15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Generation Light Source</a:t>
                      </a:r>
                    </a:p>
                    <a:p>
                      <a:pPr marL="569913" marR="0" lvl="1" indent="-336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have the capacity to participate in R&amp;D for all of them</a:t>
                      </a:r>
                    </a:p>
                    <a:p>
                      <a:pPr marL="569913" marR="0" lvl="1" indent="-3365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could handle cavity production for all projects, but not simultaneously</a:t>
                      </a:r>
                      <a:endParaRPr kumimoji="0" lang="en-US" sz="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8975" marR="0" lvl="1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Superconducting RF is (only) one of the accelerator core competencies which underpin much of the Office of Science program. These activities need a vibrant and coordinated R&amp;D program aimed at development for the medium term (10 years) (as well as the very long term). </a:t>
                      </a:r>
                      <a:endParaRPr kumimoji="0" lang="en-US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 pitchFamily="34" charset="0"/>
              </a:rPr>
              <a:t>Major Activity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</a:br>
            <a:r>
              <a:rPr lang="en-US" dirty="0" smtClean="0">
                <a:solidFill>
                  <a:srgbClr val="C00000"/>
                </a:solidFill>
                <a:cs typeface="Arial" pitchFamily="34" charset="0"/>
              </a:rPr>
              <a:t>Light Source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6260" y="990600"/>
          <a:ext cx="8991600" cy="533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91600"/>
              </a:tblGrid>
              <a:tr h="45151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Towards a Next Generation Photon Science Facility at Jefferson</a:t>
                      </a:r>
                      <a:r>
                        <a:rPr lang="en-US" sz="2000" b="1" baseline="0" dirty="0" smtClean="0"/>
                        <a:t> Lab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4882486">
                <a:tc>
                  <a:txBody>
                    <a:bodyPr/>
                    <a:lstStyle/>
                    <a:p>
                      <a:pPr marL="284163" marR="0" lvl="0" indent="-284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84163" algn="l"/>
                          <a:tab pos="344488" algn="l"/>
                          <a:tab pos="457200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JLab operates one of two 4GLS in the US </a:t>
                      </a:r>
                    </a:p>
                    <a:p>
                      <a:pPr marL="854075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>
                          <a:tab pos="85407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the IR now (14 kW CW power and 150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pulse length)</a:t>
                      </a:r>
                    </a:p>
                    <a:p>
                      <a:pPr marL="854075" marR="0" lvl="1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>
                          <a:tab pos="85407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the UV w/ planned CY2009 extensions</a:t>
                      </a:r>
                    </a:p>
                    <a:p>
                      <a:pPr marL="396875" marR="0" lvl="0" indent="-3968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4163" marR="0" lvl="0" indent="-284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White paper under review documents a 3-step plan to leverage our technology base and dramatically improve US capability in VUV/soft X-ray generation for a modest investment, extending the JLab 4GLS FEL to high average brightness VUV/soft X-ray and mounting a serious user program:</a:t>
                      </a:r>
                    </a:p>
                    <a:p>
                      <a:pPr marL="400050" marR="0" lvl="0" indent="-400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857250" marR="0" lvl="1" indent="-400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en-US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rd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harmonic of the UV FEL will soon achieve VUV 100nm photons at an </a:t>
                      </a:r>
                      <a:b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average brightness exceeding FLASH (&amp; any other source in the world) </a:t>
                      </a:r>
                      <a:b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 provide user capability</a:t>
                      </a:r>
                    </a:p>
                    <a:p>
                      <a:pPr marL="857250" marR="0" lvl="1" indent="-400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 energy upgrade (to 300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by replacing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cryomodules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would</a:t>
                      </a:r>
                      <a:b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reach 60nm in the fundamental and soft X-rays in the 3</a:t>
                      </a:r>
                      <a:r>
                        <a:rPr kumimoji="0" lang="en-US" sz="14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rd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harmonic</a:t>
                      </a:r>
                      <a:b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(Intensity would be many orders of magnitude higher than FLASH</a:t>
                      </a:r>
                      <a:b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and pulse lengths would be &lt;100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fs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857250" marR="0" lvl="1" indent="-400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Adding energy recirculation to reach  600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MeV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would provide a 10nm </a:t>
                      </a:r>
                      <a:b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fundamental with brightness exceeding any available source in the world</a:t>
                      </a:r>
                    </a:p>
                    <a:p>
                      <a:pPr marL="857250" marR="0" lvl="1" indent="-400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4163" marR="0" lvl="0" indent="-284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85407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This project would:</a:t>
                      </a:r>
                    </a:p>
                    <a:p>
                      <a:pPr marL="854075" marR="0" lvl="2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>
                          <a:tab pos="85407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Cost &lt;$50M over 5 years</a:t>
                      </a:r>
                    </a:p>
                    <a:p>
                      <a:pPr marL="854075" marR="0" lvl="2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>
                          <a:tab pos="85407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Establish User program and address source and detection technology</a:t>
                      </a:r>
                    </a:p>
                    <a:p>
                      <a:pPr marL="854075" marR="0" lvl="2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>
                          <a:tab pos="85407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Address R&amp;D goals identified in BESAC Report “</a:t>
                      </a: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Next Generation </a:t>
                      </a:r>
                      <a:b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Photon Sources for Grand Challenges in Science and Energy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”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61" name="Picture 3" descr="Picture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1362" y="3857625"/>
            <a:ext cx="19002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Jefferson Laboratory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Program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Core Capabilities and Activities Summary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094064"/>
          <a:ext cx="8839200" cy="51543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39200"/>
              </a:tblGrid>
              <a:tr h="45310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Science</a:t>
                      </a:r>
                      <a:r>
                        <a:rPr lang="en-US" sz="2000" b="1" baseline="0" dirty="0" smtClean="0"/>
                        <a:t> and technology directions well defined and understood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565245">
                <a:tc>
                  <a:txBody>
                    <a:bodyPr/>
                    <a:lstStyle/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Nuclear Science is the primary Jefferson Laboratory Mission</a:t>
                      </a:r>
                    </a:p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laboratory operates a renowned user facility with a large international user community</a:t>
                      </a:r>
                    </a:p>
                    <a:p>
                      <a:pPr marL="573088" marR="0" lvl="1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laboratory core competencies in accelerator science, particularly superconducting radiofrequency technology, energy recirculating linacs, and free electron lasers, make it a broadly sought partner in office of science projects</a:t>
                      </a:r>
                    </a:p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Its technology has been widely applied </a:t>
                      </a:r>
                    </a:p>
                    <a:p>
                      <a:pPr marL="573088" marR="0" lvl="1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endParaRPr kumimoji="0" lang="en-US" sz="9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Based on its technology, a strong photon science potential and a path to the next generation of X-ray source has emerged</a:t>
                      </a:r>
                      <a:endParaRPr kumimoji="0" lang="en-US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474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Infrastructure in place and planned to support these directions fully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Physical Infrastructure</a:t>
                      </a:r>
                    </a:p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7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Systems Infrastructure</a:t>
                      </a:r>
                      <a:endParaRPr kumimoji="0" lang="en-US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Summary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094064"/>
          <a:ext cx="8763000" cy="51777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63000"/>
              </a:tblGrid>
              <a:tr h="47892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The Present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3456214">
                <a:tc>
                  <a:txBody>
                    <a:bodyPr/>
                    <a:lstStyle/>
                    <a:p>
                      <a:endParaRPr kumimoji="0" lang="en-US" sz="9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started the year cautiously; things worked out reasonably</a:t>
                      </a:r>
                    </a:p>
                    <a:p>
                      <a:pPr marL="573088" marR="0" lvl="1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supplementary support through the ARRA process, plus support for various ancillary initiatives has increased the internal tensions; resources immediately available are stretched</a:t>
                      </a:r>
                    </a:p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1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Physics is excellent and the challenges are worthy</a:t>
                      </a:r>
                      <a:endParaRPr kumimoji="0" lang="en-US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501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Future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740989">
                <a:tc>
                  <a:txBody>
                    <a:bodyPr/>
                    <a:lstStyle/>
                    <a:p>
                      <a:pPr marL="573088" marR="0" lvl="0" indent="-5191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 is imperative that the nuclear physics user community apply its strengths to the challenges… 6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12 </a:t>
                      </a:r>
                      <a:r>
                        <a:rPr kumimoji="0" lang="en-US" sz="20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r>
                        <a:rPr kumimoji="0" lang="en-US" sz="2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and ELIC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762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Outline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944005"/>
          <a:ext cx="8991600" cy="53074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91600"/>
              </a:tblGrid>
              <a:tr h="40016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b"/>
                </a:tc>
              </a:tr>
              <a:tr h="4781437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     </a:t>
                      </a:r>
                      <a:r>
                        <a:rPr lang="en-US" sz="2400" dirty="0" smtClean="0"/>
                        <a:t>Laboratory Management</a:t>
                      </a:r>
                      <a:endParaRPr lang="en-US" sz="2000" dirty="0" smtClean="0"/>
                    </a:p>
                    <a:p>
                      <a:pPr lvl="1">
                        <a:buFont typeface="Arial" pitchFamily="34" charset="0"/>
                        <a:buChar char="•"/>
                      </a:pPr>
                      <a:endParaRPr lang="en-US" sz="2800" dirty="0" smtClean="0"/>
                    </a:p>
                    <a:p>
                      <a:pPr lvl="1">
                        <a:buFont typeface="Arial" pitchFamily="34" charset="0"/>
                        <a:buChar char="•"/>
                      </a:pPr>
                      <a:endParaRPr lang="en-US" sz="28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     </a:t>
                      </a:r>
                      <a:r>
                        <a:rPr lang="en-US" sz="2400" dirty="0" smtClean="0"/>
                        <a:t>Budgets</a:t>
                      </a:r>
                      <a:endParaRPr lang="en-US" sz="2800" dirty="0" smtClean="0"/>
                    </a:p>
                    <a:p>
                      <a:pPr lvl="1">
                        <a:buFont typeface="Arial" pitchFamily="34" charset="0"/>
                        <a:buNone/>
                      </a:pPr>
                      <a:endParaRPr lang="en-US" sz="2800" dirty="0" smtClean="0"/>
                    </a:p>
                    <a:p>
                      <a:pPr lvl="1">
                        <a:buFont typeface="Arial" pitchFamily="34" charset="0"/>
                        <a:buNone/>
                      </a:pPr>
                      <a:endParaRPr lang="en-US" sz="28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   </a:t>
                      </a:r>
                      <a:r>
                        <a:rPr lang="en-US" sz="2400" dirty="0" smtClean="0"/>
                        <a:t>  The Laboratory Programs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24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24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      Conclusions</a:t>
                      </a:r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24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endParaRPr lang="en-US" sz="2400" dirty="0" smtClean="0"/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762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Laboratory Management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944005"/>
          <a:ext cx="8991600" cy="5181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91600"/>
              </a:tblGrid>
              <a:tr h="40016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Provide the basis for laboratory physics operations</a:t>
                      </a:r>
                      <a:endParaRPr lang="en-US" sz="2000" b="1" dirty="0"/>
                    </a:p>
                  </a:txBody>
                  <a:tcPr anchor="b"/>
                </a:tc>
              </a:tr>
              <a:tr h="4781437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     </a:t>
                      </a:r>
                      <a:r>
                        <a:rPr lang="en-US" sz="2400" dirty="0" smtClean="0"/>
                        <a:t>DOE Measures for 2008</a:t>
                      </a:r>
                      <a:endParaRPr lang="en-US" sz="2800" dirty="0" smtClean="0"/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    Laboratory performance was excellent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2000" dirty="0" smtClean="0"/>
                        <a:t>    JSA Contract extended through 2013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endParaRPr lang="en-US" sz="28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     </a:t>
                      </a:r>
                      <a:r>
                        <a:rPr lang="en-US" sz="2400" dirty="0" smtClean="0"/>
                        <a:t>ESH&amp;Q</a:t>
                      </a:r>
                      <a:endParaRPr lang="en-US" sz="2800" dirty="0" smtClean="0"/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    2008 performance has extended into 2009, we are on     track to meet the goals in terms of keeping our people safe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endParaRPr lang="en-US" sz="28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en-US" sz="2800" dirty="0" smtClean="0"/>
                        <a:t>   </a:t>
                      </a:r>
                      <a:r>
                        <a:rPr lang="en-US" sz="2400" dirty="0" smtClean="0"/>
                        <a:t>Strategic Plan presented to Office of Science in late April</a:t>
                      </a:r>
                      <a:endParaRPr lang="en-US" sz="2800" dirty="0" smtClean="0"/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    Steve </a:t>
                      </a:r>
                      <a:r>
                        <a:rPr lang="en-US" sz="2400" dirty="0" err="1" smtClean="0"/>
                        <a:t>Koonin</a:t>
                      </a:r>
                      <a:r>
                        <a:rPr lang="en-US" sz="2400" dirty="0" smtClean="0"/>
                        <a:t>, DOE Under-secretary for Science</a:t>
                      </a:r>
                    </a:p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    Bill </a:t>
                      </a:r>
                      <a:r>
                        <a:rPr lang="en-US" sz="2400" dirty="0" err="1" smtClean="0"/>
                        <a:t>Brinckman</a:t>
                      </a:r>
                      <a:r>
                        <a:rPr lang="en-US" sz="2400" dirty="0" smtClean="0"/>
                        <a:t>, Director Designate of the Office of Science 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dirty="0" smtClean="0"/>
              <a:t>Facilities and Infrastructure Investments</a:t>
            </a:r>
            <a:endParaRPr lang="en-US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075180" y="4546684"/>
            <a:ext cx="699262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kern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+mn-cs"/>
              </a:rPr>
              <a:t>1. 12 GeV Conventional Facilities, TEDF, Utilities Modernization, and CEBAF Center Complex </a:t>
            </a:r>
            <a:r>
              <a:rPr lang="en-US" sz="1050" kern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+mn-cs"/>
              </a:rPr>
              <a:t>Addition/Upgrade</a:t>
            </a:r>
            <a:endParaRPr lang="en-US" sz="28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084548"/>
          <a:ext cx="8686800" cy="34874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95400"/>
                <a:gridCol w="685800"/>
                <a:gridCol w="609600"/>
                <a:gridCol w="685800"/>
                <a:gridCol w="609600"/>
                <a:gridCol w="609600"/>
                <a:gridCol w="685800"/>
                <a:gridCol w="685800"/>
                <a:gridCol w="762000"/>
                <a:gridCol w="762000"/>
                <a:gridCol w="685800"/>
                <a:gridCol w="609600"/>
              </a:tblGrid>
              <a:tr h="457199">
                <a:tc gridSpan="12">
                  <a:txBody>
                    <a:bodyPr/>
                    <a:lstStyle/>
                    <a:p>
                      <a:pPr marL="57150" indent="0" algn="l" fontAlgn="b"/>
                      <a:r>
                        <a:rPr lang="en-US" sz="1600" u="none" strike="noStrike" dirty="0" smtClean="0"/>
                        <a:t>Fully executed plan</a:t>
                      </a:r>
                      <a:r>
                        <a:rPr lang="en-US" sz="1600" u="none" strike="noStrike" baseline="0" dirty="0" smtClean="0"/>
                        <a:t> will put laboratory on track to meet modernization goals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234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2009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2011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2014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2015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2016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/>
                        <a:t>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/>
                        <a:t>2018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 smtClean="0"/>
                        <a:t>2019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1392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200" u="none" strike="noStrike" dirty="0" smtClean="0"/>
                        <a:t>Maintenance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3.6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5.9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6.2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6.4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6.6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531617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200" u="none" strike="noStrike" dirty="0" smtClean="0"/>
                        <a:t>Deferred    Maintenance Reduction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</a:t>
                      </a:r>
                    </a:p>
                  </a:txBody>
                  <a:tcPr marL="9525" marR="9525" marT="9525" marB="0" anchor="ctr"/>
                </a:tc>
              </a:tr>
              <a:tr h="321392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200" u="none" strike="noStrike" dirty="0"/>
                        <a:t>GPP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12.5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1392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200" u="none" strike="noStrike" dirty="0"/>
                        <a:t>Line Items</a:t>
                      </a:r>
                      <a:r>
                        <a:rPr lang="en-US" sz="1200" u="none" strike="noStrike" baseline="30000" dirty="0"/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13.5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38.7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35.4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29.3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23.8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1392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200" u="none" strike="noStrike" dirty="0"/>
                        <a:t>Total Investment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29.6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44.5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41.6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35.7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30.9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37.9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34.2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10.4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10.6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1392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200" u="none" strike="noStrike" dirty="0" smtClean="0"/>
                        <a:t>Estimated</a:t>
                      </a:r>
                      <a:r>
                        <a:rPr lang="en-US" sz="1200" u="none" strike="noStrike" baseline="0" dirty="0" smtClean="0"/>
                        <a:t> </a:t>
                      </a:r>
                      <a:r>
                        <a:rPr lang="en-US" sz="1200" u="none" strike="noStrike" dirty="0" smtClean="0"/>
                        <a:t>RPV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388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497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519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541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559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1392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200" u="none" strike="noStrike" dirty="0"/>
                        <a:t>Estimated DM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11.1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11.5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11.9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12.3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5.4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3.0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3.1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21392">
                <a:tc>
                  <a:txBody>
                    <a:bodyPr/>
                    <a:lstStyle/>
                    <a:p>
                      <a:pPr marL="57150" indent="0" algn="l" fontAlgn="b"/>
                      <a:r>
                        <a:rPr lang="en-US" sz="1200" u="none" strike="noStrike" dirty="0"/>
                        <a:t>Site-Wide ACI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0.97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0.97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0.97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0.97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0.99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0.99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8956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kern="1200" dirty="0">
                <a:latin typeface="Arial" pitchFamily="34" charset="0"/>
                <a:ea typeface="Times New Roman" pitchFamily="18" charset="0"/>
                <a:cs typeface="+mn-cs"/>
              </a:rPr>
              <a:t>Plan to invest </a:t>
            </a:r>
            <a:r>
              <a:rPr lang="en-US" sz="1600" kern="1200" dirty="0" smtClean="0">
                <a:latin typeface="Arial" pitchFamily="34" charset="0"/>
                <a:ea typeface="Times New Roman" pitchFamily="18" charset="0"/>
                <a:cs typeface="+mn-cs"/>
              </a:rPr>
              <a:t>$46M </a:t>
            </a:r>
            <a:r>
              <a:rPr lang="en-US" sz="1600" kern="1200" dirty="0">
                <a:latin typeface="Arial" pitchFamily="34" charset="0"/>
                <a:ea typeface="Times New Roman" pitchFamily="18" charset="0"/>
                <a:cs typeface="+mn-cs"/>
              </a:rPr>
              <a:t>in GPP through </a:t>
            </a:r>
            <a:r>
              <a:rPr lang="en-US" sz="1600" kern="1200" dirty="0" smtClean="0">
                <a:latin typeface="Arial" pitchFamily="34" charset="0"/>
                <a:ea typeface="Times New Roman" pitchFamily="18" charset="0"/>
                <a:cs typeface="+mn-cs"/>
              </a:rPr>
              <a:t>FY2019</a:t>
            </a:r>
            <a:endParaRPr lang="en-US" sz="1600" kern="1200" dirty="0">
              <a:latin typeface="Arial" charset="0"/>
              <a:ea typeface="+mn-ea"/>
              <a:cs typeface="+mn-cs"/>
            </a:endParaRPr>
          </a:p>
          <a:p>
            <a:pPr marL="233363" indent="-2333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kern="1200" dirty="0">
                <a:latin typeface="Arial" pitchFamily="34" charset="0"/>
                <a:ea typeface="Times New Roman" pitchFamily="18" charset="0"/>
                <a:cs typeface="+mn-cs"/>
              </a:rPr>
              <a:t>Steady reduction in deferred maintenance through Laboratory and SC </a:t>
            </a:r>
            <a:r>
              <a:rPr lang="en-US" sz="1600" kern="1200" dirty="0" smtClean="0">
                <a:latin typeface="Arial" pitchFamily="34" charset="0"/>
                <a:ea typeface="Times New Roman" pitchFamily="18" charset="0"/>
                <a:cs typeface="+mn-cs"/>
              </a:rPr>
              <a:t>strategic investments</a:t>
            </a:r>
            <a:endParaRPr lang="en-US" sz="1600" kern="1200" dirty="0">
              <a:latin typeface="Arial" pitchFamily="34" charset="0"/>
              <a:ea typeface="Times New Roman" pitchFamily="18" charset="0"/>
              <a:cs typeface="+mn-cs"/>
            </a:endParaRPr>
          </a:p>
          <a:p>
            <a:pPr marL="233363" indent="-233363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kern="1200" dirty="0">
                <a:latin typeface="Arial" pitchFamily="34" charset="0"/>
                <a:ea typeface="Times New Roman" pitchFamily="18" charset="0"/>
                <a:cs typeface="+mn-cs"/>
              </a:rPr>
              <a:t>Line Item row includes </a:t>
            </a:r>
            <a:r>
              <a:rPr lang="en-US" sz="1600" kern="1200" dirty="0" smtClean="0">
                <a:latin typeface="Arial" pitchFamily="34" charset="0"/>
                <a:ea typeface="Times New Roman" pitchFamily="18" charset="0"/>
                <a:cs typeface="+mn-cs"/>
              </a:rPr>
              <a:t>$29M </a:t>
            </a:r>
            <a:r>
              <a:rPr lang="en-US" sz="1600" kern="1200" dirty="0">
                <a:latin typeface="Arial" pitchFamily="34" charset="0"/>
                <a:ea typeface="Times New Roman" pitchFamily="18" charset="0"/>
                <a:cs typeface="+mn-cs"/>
              </a:rPr>
              <a:t>for 12 GeV construction and </a:t>
            </a:r>
            <a:r>
              <a:rPr lang="en-US" sz="1600" kern="1200" dirty="0" smtClean="0">
                <a:latin typeface="Arial" pitchFamily="34" charset="0"/>
                <a:ea typeface="Times New Roman" pitchFamily="18" charset="0"/>
                <a:cs typeface="+mn-cs"/>
              </a:rPr>
              <a:t>$163M </a:t>
            </a:r>
            <a:r>
              <a:rPr lang="en-US" sz="1600" kern="1200" dirty="0">
                <a:latin typeface="Arial" pitchFamily="34" charset="0"/>
                <a:ea typeface="Times New Roman" pitchFamily="18" charset="0"/>
                <a:cs typeface="+mn-cs"/>
              </a:rPr>
              <a:t>for 3 SLI </a:t>
            </a:r>
            <a:r>
              <a:rPr lang="en-US" sz="1600" kern="1200" dirty="0" smtClean="0">
                <a:latin typeface="Arial" pitchFamily="34" charset="0"/>
                <a:ea typeface="Times New Roman" pitchFamily="18" charset="0"/>
                <a:cs typeface="+mn-cs"/>
              </a:rPr>
              <a:t>projects</a:t>
            </a:r>
            <a:endParaRPr lang="en-US" sz="1600" kern="1200" dirty="0">
              <a:latin typeface="Arial" pitchFamily="34" charset="0"/>
              <a:ea typeface="Times New Roman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70750" cy="838200"/>
          </a:xfrm>
        </p:spPr>
        <p:txBody>
          <a:bodyPr/>
          <a:lstStyle/>
          <a:p>
            <a:r>
              <a:rPr lang="en-US" b="1" dirty="0" smtClean="0"/>
              <a:t>TEDF Project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572000" cy="4114800"/>
          </a:xfrm>
        </p:spPr>
        <p:txBody>
          <a:bodyPr/>
          <a:lstStyle/>
          <a:p>
            <a:r>
              <a:rPr lang="en-US" sz="2000" b="1" dirty="0" smtClean="0"/>
              <a:t>Scope</a:t>
            </a:r>
          </a:p>
          <a:p>
            <a:pPr lvl="1"/>
            <a:r>
              <a:rPr lang="en-US" sz="1800" dirty="0" smtClean="0"/>
              <a:t>Construct 70K SF Technical Bldg</a:t>
            </a:r>
          </a:p>
          <a:p>
            <a:pPr lvl="1"/>
            <a:r>
              <a:rPr lang="en-US" sz="1800" dirty="0" smtClean="0"/>
              <a:t>Renovate Test Lab and add 30K SF technical/lab space</a:t>
            </a:r>
          </a:p>
          <a:p>
            <a:pPr lvl="1"/>
            <a:r>
              <a:rPr lang="en-US" sz="1800" dirty="0" smtClean="0"/>
              <a:t>Eliminate 22K SF space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/>
              <a:t>Cost</a:t>
            </a:r>
          </a:p>
          <a:p>
            <a:pPr lvl="1"/>
            <a:r>
              <a:rPr lang="en-US" sz="1800" dirty="0" smtClean="0"/>
              <a:t>$72.2 M</a:t>
            </a:r>
          </a:p>
          <a:p>
            <a:pPr lvl="1"/>
            <a:r>
              <a:rPr lang="en-US" sz="1800" dirty="0" smtClean="0"/>
              <a:t>Funding Profile</a:t>
            </a:r>
          </a:p>
          <a:p>
            <a:pPr lvl="2"/>
            <a:r>
              <a:rPr lang="en-US" sz="1800" dirty="0" smtClean="0"/>
              <a:t>FY09 	$3.7M  PED</a:t>
            </a:r>
          </a:p>
          <a:p>
            <a:pPr lvl="2"/>
            <a:r>
              <a:rPr lang="en-US" sz="1800" dirty="0" smtClean="0"/>
              <a:t>FY10	$12.8M</a:t>
            </a:r>
          </a:p>
          <a:p>
            <a:pPr lvl="2"/>
            <a:r>
              <a:rPr lang="en-US" sz="1800" dirty="0" smtClean="0"/>
              <a:t>FY11	$16.3M</a:t>
            </a:r>
          </a:p>
          <a:p>
            <a:pPr lvl="2"/>
            <a:r>
              <a:rPr lang="en-US" sz="1800" dirty="0" smtClean="0"/>
              <a:t>FY12	$24.4M</a:t>
            </a:r>
          </a:p>
          <a:p>
            <a:pPr lvl="2"/>
            <a:r>
              <a:rPr lang="en-US" sz="1800" dirty="0" smtClean="0"/>
              <a:t>FY13	$15M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9963" y="2362200"/>
            <a:ext cx="53292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82800"/>
            <a:ext cx="399415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873250" y="152400"/>
            <a:ext cx="7270750" cy="1143000"/>
          </a:xfrm>
        </p:spPr>
        <p:txBody>
          <a:bodyPr/>
          <a:lstStyle/>
          <a:p>
            <a:r>
              <a:rPr lang="en-US" b="1" dirty="0" smtClean="0"/>
              <a:t>TEDF Project Status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953000" cy="4114800"/>
          </a:xfrm>
        </p:spPr>
        <p:txBody>
          <a:bodyPr/>
          <a:lstStyle/>
          <a:p>
            <a:r>
              <a:rPr lang="en-US" sz="2000" b="1" dirty="0" smtClean="0"/>
              <a:t>Status</a:t>
            </a:r>
          </a:p>
          <a:p>
            <a:pPr lvl="1"/>
            <a:r>
              <a:rPr lang="en-US" sz="1800" dirty="0" smtClean="0"/>
              <a:t>Completed Advanced Conceptual Design</a:t>
            </a:r>
          </a:p>
          <a:p>
            <a:pPr lvl="1"/>
            <a:r>
              <a:rPr lang="en-US" sz="1800" dirty="0" smtClean="0"/>
              <a:t>Awaiting PED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/>
              <a:t>Schedule</a:t>
            </a:r>
          </a:p>
          <a:p>
            <a:pPr lvl="1"/>
            <a:r>
              <a:rPr lang="en-US" sz="1800" dirty="0" smtClean="0"/>
              <a:t>CD-1  Sep 08 (complete)</a:t>
            </a:r>
          </a:p>
          <a:p>
            <a:pPr lvl="1"/>
            <a:r>
              <a:rPr lang="en-US" sz="1800" dirty="0" smtClean="0"/>
              <a:t>CD-2  Jul 09</a:t>
            </a:r>
          </a:p>
          <a:p>
            <a:pPr lvl="1"/>
            <a:r>
              <a:rPr lang="en-US" sz="1800" dirty="0" smtClean="0"/>
              <a:t>CD-3  </a:t>
            </a:r>
          </a:p>
          <a:p>
            <a:pPr lvl="2"/>
            <a:r>
              <a:rPr lang="en-US" sz="1800" dirty="0" smtClean="0"/>
              <a:t>New construction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 Qtr FY 2010</a:t>
            </a:r>
          </a:p>
          <a:p>
            <a:pPr lvl="2"/>
            <a:r>
              <a:rPr lang="en-US" sz="1800" dirty="0" smtClean="0"/>
              <a:t>Rehab 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Qtr FY 2012</a:t>
            </a:r>
          </a:p>
          <a:p>
            <a:pPr lvl="1"/>
            <a:r>
              <a:rPr lang="en-US" sz="1800" dirty="0" smtClean="0"/>
              <a:t>CD-4</a:t>
            </a:r>
          </a:p>
          <a:p>
            <a:pPr lvl="2"/>
            <a:r>
              <a:rPr lang="en-US" sz="1800" dirty="0" smtClean="0"/>
              <a:t>New construction 4th Qtr FY 2012</a:t>
            </a:r>
          </a:p>
          <a:p>
            <a:pPr lvl="2"/>
            <a:r>
              <a:rPr lang="en-US" sz="1800" dirty="0" smtClean="0"/>
              <a:t>Rehab 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Qtr FY 2014</a:t>
            </a:r>
          </a:p>
          <a:p>
            <a:pPr>
              <a:buFont typeface="Wingdings" pitchFamily="2" charset="2"/>
              <a:buNone/>
            </a:pPr>
            <a:endParaRPr lang="en-US" sz="18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8200" y="5791200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Can accelerate project completion to 4</a:t>
            </a:r>
            <a:r>
              <a:rPr lang="en-US" sz="2400" i="1" kern="1200" baseline="30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th</a:t>
            </a:r>
            <a:r>
              <a:rPr lang="en-US" sz="2400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Qtr FY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609600"/>
          <a:ext cx="9144000" cy="57911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144000"/>
              </a:tblGrid>
              <a:tr h="402550">
                <a:tc>
                  <a:txBody>
                    <a:bodyPr/>
                    <a:lstStyle/>
                    <a:p>
                      <a:pPr marL="57150" indent="0"/>
                      <a:r>
                        <a:rPr lang="en-US" sz="1600" b="1" dirty="0" smtClean="0"/>
                        <a:t> </a:t>
                      </a:r>
                      <a:r>
                        <a:rPr lang="en-US" sz="1800" b="1" dirty="0" smtClean="0"/>
                        <a:t>Workforce expands to support new scope in 12 </a:t>
                      </a:r>
                      <a:r>
                        <a:rPr lang="en-US" sz="1800" b="1" dirty="0" err="1" smtClean="0"/>
                        <a:t>GeV</a:t>
                      </a:r>
                      <a:r>
                        <a:rPr lang="en-US" sz="1800" b="1" dirty="0" smtClean="0"/>
                        <a:t> era</a:t>
                      </a:r>
                      <a:endParaRPr lang="en-US" sz="1800" b="1" dirty="0"/>
                    </a:p>
                  </a:txBody>
                  <a:tcPr anchor="ctr"/>
                </a:tc>
              </a:tr>
              <a:tr h="5388649"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•"/>
                        <a:tabLst>
                          <a:tab pos="571500" algn="l"/>
                          <a:tab pos="1092200" algn="l"/>
                          <a:tab pos="1371600" algn="l"/>
                        </a:tabLst>
                      </a:pPr>
                      <a:endParaRPr lang="en-US" sz="1600" dirty="0" smtClean="0">
                        <a:ea typeface="Times New Roman" pitchFamily="18" charset="0"/>
                        <a:cs typeface="Arial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Financial Expectations and Workforce Trends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076742"/>
            <a:ext cx="30480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ts val="600"/>
              </a:spcBef>
              <a:tabLst>
                <a:tab pos="228600" algn="l"/>
              </a:tabLst>
            </a:pPr>
            <a:r>
              <a:rPr lang="en-US" sz="11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Assumptions:</a:t>
            </a:r>
          </a:p>
          <a:p>
            <a:pPr marL="174625" lvl="0" indent="-174625">
              <a:spcBef>
                <a:spcPts val="600"/>
              </a:spcBef>
              <a:buFontTx/>
              <a:buChar char="•"/>
              <a:tabLst>
                <a:tab pos="228600" algn="l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Base Funding Increases at Least 3.5% Annually</a:t>
            </a:r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174625" lvl="0" indent="-174625">
              <a:spcBef>
                <a:spcPts val="600"/>
              </a:spcBef>
              <a:buFontTx/>
              <a:buChar char="•"/>
              <a:tabLst>
                <a:tab pos="228600" algn="l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Major Construction and Lab Modernization efforts are Maintained (12 GeV Upgrade, SLI, GPP)</a:t>
            </a:r>
          </a:p>
          <a:p>
            <a:pPr marL="174625" lvl="0" indent="-174625">
              <a:spcBef>
                <a:spcPts val="600"/>
              </a:spcBef>
              <a:buFontTx/>
              <a:buChar char="•"/>
              <a:tabLst>
                <a:tab pos="228600" algn="l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Power Rate and Consumption Increases</a:t>
            </a:r>
          </a:p>
          <a:p>
            <a:pPr marL="174625" lvl="0" indent="-174625" eaLnBrk="1" hangingPunct="1">
              <a:spcBef>
                <a:spcPts val="6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100" dirty="0" smtClean="0">
                <a:latin typeface="Arial" pitchFamily="34" charset="0"/>
                <a:ea typeface="Times New Roman" pitchFamily="18" charset="0"/>
              </a:rPr>
              <a:t>FEL Funding Increases to Support Navy and EFRDC/BES Programs</a:t>
            </a:r>
          </a:p>
          <a:p>
            <a:pPr marL="174625" lvl="0" indent="-174625" eaLnBrk="1" hangingPunct="1">
              <a:spcBef>
                <a:spcPts val="600"/>
              </a:spcBef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100" dirty="0" smtClean="0">
                <a:latin typeface="Arial" pitchFamily="34" charset="0"/>
                <a:ea typeface="Times New Roman" pitchFamily="18" charset="0"/>
              </a:rPr>
              <a:t>Does Not Yet Include Future Work on FRIB, Project X or SNS PUP</a:t>
            </a:r>
          </a:p>
          <a:p>
            <a:pPr lvl="0">
              <a:spcBef>
                <a:spcPts val="600"/>
              </a:spcBef>
              <a:tabLst>
                <a:tab pos="228600" algn="l"/>
              </a:tabLst>
            </a:pPr>
            <a:r>
              <a:rPr lang="en-US" sz="1100" dirty="0" smtClean="0">
                <a:latin typeface="Arial" pitchFamily="34" charset="0"/>
                <a:ea typeface="Times New Roman" pitchFamily="18" charset="0"/>
              </a:rPr>
              <a:t/>
            </a:r>
            <a:br>
              <a:rPr lang="en-US" sz="1100" dirty="0" smtClean="0">
                <a:latin typeface="Arial" pitchFamily="34" charset="0"/>
                <a:ea typeface="Times New Roman" pitchFamily="18" charset="0"/>
              </a:rPr>
            </a:br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877" t="37871" r="1754" b="1736"/>
          <a:stretch>
            <a:fillRect/>
          </a:stretch>
        </p:blipFill>
        <p:spPr bwMode="auto">
          <a:xfrm>
            <a:off x="3276600" y="1070980"/>
            <a:ext cx="5742296" cy="258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89" y="3760559"/>
            <a:ext cx="8820150" cy="26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762000"/>
          </a:xfrm>
          <a:noFill/>
        </p:spPr>
        <p:txBody>
          <a:bodyPr/>
          <a:lstStyle/>
          <a:p>
            <a:pPr eaLnBrk="1" hangingPunct="1"/>
            <a:r>
              <a:rPr lang="en-US" sz="2800" dirty="0" smtClean="0"/>
              <a:t>Jefferson Laboratory Funding (Partial)</a:t>
            </a:r>
            <a:endParaRPr lang="en-US" sz="2800" dirty="0" smtClean="0">
              <a:solidFill>
                <a:srgbClr val="CC0000"/>
              </a:solidFill>
            </a:endParaRPr>
          </a:p>
        </p:txBody>
      </p:sp>
      <p:graphicFrame>
        <p:nvGraphicFramePr>
          <p:cNvPr id="529715" name="Group 307"/>
          <p:cNvGraphicFramePr>
            <a:graphicFrameLocks noGrp="1"/>
          </p:cNvGraphicFramePr>
          <p:nvPr/>
        </p:nvGraphicFramePr>
        <p:xfrm>
          <a:off x="838200" y="1219200"/>
          <a:ext cx="7543801" cy="4892536"/>
        </p:xfrm>
        <a:graphic>
          <a:graphicData uri="http://schemas.openxmlformats.org/drawingml/2006/table">
            <a:tbl>
              <a:tblPr/>
              <a:tblGrid>
                <a:gridCol w="2548472"/>
                <a:gridCol w="1003943"/>
                <a:gridCol w="849491"/>
                <a:gridCol w="1081170"/>
                <a:gridCol w="993924"/>
                <a:gridCol w="1066801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Funding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(k$)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FY08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Appr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FY09 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FY09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Approp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FY09 ARRA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FY10 PB Revised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13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GPP ARRA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AIP ARRA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Subtotal NP Base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80,331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79,845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88,509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95,044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 GeV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14,377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14,377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28,623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Subtotal NP Base  &amp; 12 GeV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94,708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94,222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117,132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77,760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117,044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LQCD Ops &amp; 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SciDAC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Total 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95,069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94,513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117,832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82,725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118,555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TEDF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762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Major Activity 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 GeV Program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944005"/>
          <a:ext cx="8991600" cy="53805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991600"/>
              </a:tblGrid>
              <a:tr h="40016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Complete the scientific exploitation of existing 6 GeV CEBAF</a:t>
                      </a:r>
                      <a:endParaRPr lang="en-US" sz="2000" b="1" dirty="0"/>
                    </a:p>
                  </a:txBody>
                  <a:tcPr anchor="b"/>
                </a:tc>
              </a:tr>
              <a:tr h="4781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Outstanding physics remains that is best done utilizing the capabilities of the present CEBAF accelerator and its experimental equipment during the 3½ years remaining before the final Upgrade shutdown: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Completion of data-taking for NP milestone-related physics 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HDIce, FROST, DVCS, SANE, and d</a:t>
                      </a:r>
                      <a:r>
                        <a:rPr kumimoji="0" lang="en-US" sz="16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Important new data on subjects ranging from strange quark distributions to N-N correlations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Unique new experimental directions: </a:t>
                      </a:r>
                      <a:r>
                        <a:rPr kumimoji="0" lang="en-US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PREx</a:t>
                      </a: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Qweak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Qweak</a:t>
                      </a: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</a:t>
                      </a:r>
                    </a:p>
                    <a:p>
                      <a:pPr marL="1143000" marR="0" lvl="2" indent="-3444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Measure the Weak charge of the proton </a:t>
                      </a:r>
                    </a:p>
                    <a:p>
                      <a:pPr marL="1143000" marR="0" lvl="2" indent="-3444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Factor of 5 increase in precision for weak charges of the quarks (C</a:t>
                      </a:r>
                      <a:r>
                        <a:rPr kumimoji="0" lang="en-US" sz="16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1u</a:t>
                      </a: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C</a:t>
                      </a:r>
                      <a:r>
                        <a:rPr kumimoji="0" lang="en-US" sz="1600" b="0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1d</a:t>
                      </a: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143000" marR="0" lvl="2" indent="-344488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Probes physics beyond the Standard Model from 2-5 TeV (potential for discovery)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PREx</a:t>
                      </a:r>
                    </a:p>
                    <a:p>
                      <a:pPr marL="1143000" marR="0" lvl="2" indent="-3984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Determine neutron distribution in </a:t>
                      </a:r>
                      <a:r>
                        <a:rPr kumimoji="0" lang="en-US" sz="1600" b="0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Pb independent of model!</a:t>
                      </a:r>
                    </a:p>
                    <a:p>
                      <a:pPr marL="1143000" marR="0" lvl="2" indent="-3984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Constrain equation of state for neutron stars</a:t>
                      </a:r>
                    </a:p>
                    <a:p>
                      <a:pPr marL="1143000" marR="0" lvl="2" indent="-398463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Measurements in new areas of research that will be a focus of science with the 12 GeV Upgrade</a:t>
                      </a:r>
                    </a:p>
                    <a:p>
                      <a:pPr marL="800100" marR="0" lvl="1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Single spin asymmetries, DVCS w/longitudinally polarized target, PVDIS, …..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5613" marR="0" indent="-455613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57250" algn="l"/>
          </a:tabLst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27255</TotalTime>
  <Words>1445</Words>
  <Application>Microsoft Office PowerPoint</Application>
  <PresentationFormat>On-screen Show (4:3)</PresentationFormat>
  <Paragraphs>370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Custom Design</vt:lpstr>
      <vt:lpstr>1_Custom Design</vt:lpstr>
      <vt:lpstr>2_Custom Design</vt:lpstr>
      <vt:lpstr>3_Custom Design</vt:lpstr>
      <vt:lpstr>Slide 1</vt:lpstr>
      <vt:lpstr>Outline</vt:lpstr>
      <vt:lpstr>Laboratory Management</vt:lpstr>
      <vt:lpstr>Facilities and Infrastructure Investments</vt:lpstr>
      <vt:lpstr>TEDF Project</vt:lpstr>
      <vt:lpstr>TEDF Project Status</vt:lpstr>
      <vt:lpstr>Slide 7</vt:lpstr>
      <vt:lpstr>Jefferson Laboratory Funding (Partial)</vt:lpstr>
      <vt:lpstr>Major Activity    6 GeV Program</vt:lpstr>
      <vt:lpstr>Major Activity   12 GeV Upgrade</vt:lpstr>
      <vt:lpstr>Major Activity      12 GeV Upgrade </vt:lpstr>
      <vt:lpstr>Major Activity: ELectron Ion Collider Physics (ELIC)</vt:lpstr>
      <vt:lpstr>Major Activity Superconducting RF Technology</vt:lpstr>
      <vt:lpstr>Major Activity  Light Source</vt:lpstr>
      <vt:lpstr>Jefferson Laboratory Program Core Capabilities and Activities Summary</vt:lpstr>
      <vt:lpstr> Summary 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leemann</dc:creator>
  <cp:lastModifiedBy>Hugh Montgomery</cp:lastModifiedBy>
  <cp:revision>1706</cp:revision>
  <cp:lastPrinted>2006-02-23T14:13:05Z</cp:lastPrinted>
  <dcterms:created xsi:type="dcterms:W3CDTF">2005-02-22T12:55:31Z</dcterms:created>
  <dcterms:modified xsi:type="dcterms:W3CDTF">2009-06-08T12:55:06Z</dcterms:modified>
</cp:coreProperties>
</file>